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imes New Roman" charset="1" panose="02020603050405020304"/>
      <p:regular r:id="rId20"/>
    </p:embeddedFont>
    <p:embeddedFont>
      <p:font typeface="Times New Roman Bold" charset="1" panose="020208030705050203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HAngypPJw.mp4" Type="http://schemas.openxmlformats.org/officeDocument/2006/relationships/video"/><Relationship Id="rId4" Target="../media/VAHAngypPJw.mp4" Type="http://schemas.microsoft.com/office/2007/relationships/media"/><Relationship Id="rId5" Target="https://drive.google.com/file/d/15oe9ekpiyRVroUWXwU9HWKRQU6bEIQjU/view?usp=sharing"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3FFE7"/>
        </a:solidFill>
      </p:bgPr>
    </p:bg>
    <p:spTree>
      <p:nvGrpSpPr>
        <p:cNvPr id="1" name=""/>
        <p:cNvGrpSpPr/>
        <p:nvPr/>
      </p:nvGrpSpPr>
      <p:grpSpPr>
        <a:xfrm>
          <a:off x="0" y="0"/>
          <a:ext cx="0" cy="0"/>
          <a:chOff x="0" y="0"/>
          <a:chExt cx="0" cy="0"/>
        </a:xfrm>
      </p:grpSpPr>
      <p:sp>
        <p:nvSpPr>
          <p:cNvPr name="TextBox 2" id="2"/>
          <p:cNvSpPr txBox="true"/>
          <p:nvPr/>
        </p:nvSpPr>
        <p:spPr>
          <a:xfrm rot="0">
            <a:off x="3220144" y="2917755"/>
            <a:ext cx="14039156" cy="4847582"/>
          </a:xfrm>
          <a:prstGeom prst="rect">
            <a:avLst/>
          </a:prstGeom>
        </p:spPr>
        <p:txBody>
          <a:bodyPr anchor="t" rtlCol="false" tIns="0" lIns="0" bIns="0" rIns="0">
            <a:spAutoFit/>
          </a:bodyPr>
          <a:lstStyle/>
          <a:p>
            <a:pPr algn="l">
              <a:lnSpc>
                <a:spcPts val="6405"/>
              </a:lnSpc>
            </a:pPr>
            <a:r>
              <a:rPr lang="en-US" sz="4575">
                <a:solidFill>
                  <a:srgbClr val="000000"/>
                </a:solidFill>
                <a:latin typeface="Times New Roman"/>
                <a:ea typeface="Times New Roman"/>
                <a:cs typeface="Times New Roman"/>
                <a:sym typeface="Times New Roman"/>
              </a:rPr>
              <a:t>Team Lead : Sejal C. Shirsath </a:t>
            </a:r>
          </a:p>
          <a:p>
            <a:pPr algn="l">
              <a:lnSpc>
                <a:spcPts val="6405"/>
              </a:lnSpc>
            </a:pPr>
            <a:r>
              <a:rPr lang="en-US" sz="4575">
                <a:solidFill>
                  <a:srgbClr val="000000"/>
                </a:solidFill>
                <a:latin typeface="Times New Roman"/>
                <a:ea typeface="Times New Roman"/>
                <a:cs typeface="Times New Roman"/>
                <a:sym typeface="Times New Roman"/>
              </a:rPr>
              <a:t>Team Member : Chaitali R. Mahajan</a:t>
            </a:r>
          </a:p>
          <a:p>
            <a:pPr algn="l">
              <a:lnSpc>
                <a:spcPts val="6405"/>
              </a:lnSpc>
            </a:pPr>
            <a:r>
              <a:rPr lang="en-US" sz="4575">
                <a:solidFill>
                  <a:srgbClr val="000000"/>
                </a:solidFill>
                <a:latin typeface="Times New Roman"/>
                <a:ea typeface="Times New Roman"/>
                <a:cs typeface="Times New Roman"/>
                <a:sym typeface="Times New Roman"/>
              </a:rPr>
              <a:t>Team Member : Mohini R. Tupe</a:t>
            </a:r>
          </a:p>
          <a:p>
            <a:pPr algn="l">
              <a:lnSpc>
                <a:spcPts val="6405"/>
              </a:lnSpc>
            </a:pPr>
            <a:r>
              <a:rPr lang="en-US" sz="4575">
                <a:solidFill>
                  <a:srgbClr val="000000"/>
                </a:solidFill>
                <a:latin typeface="Times New Roman"/>
                <a:ea typeface="Times New Roman"/>
                <a:cs typeface="Times New Roman"/>
                <a:sym typeface="Times New Roman"/>
              </a:rPr>
              <a:t>Team Member: Prapti N. Yadav</a:t>
            </a:r>
          </a:p>
          <a:p>
            <a:pPr algn="l">
              <a:lnSpc>
                <a:spcPts val="6405"/>
              </a:lnSpc>
            </a:pPr>
            <a:r>
              <a:rPr lang="en-US" sz="4575">
                <a:solidFill>
                  <a:srgbClr val="000000"/>
                </a:solidFill>
                <a:latin typeface="Times New Roman"/>
                <a:ea typeface="Times New Roman"/>
                <a:cs typeface="Times New Roman"/>
                <a:sym typeface="Times New Roman"/>
              </a:rPr>
              <a:t>College Name : PES’s Modern College of Engineering,Pun</a:t>
            </a:r>
            <a:r>
              <a:rPr lang="en-US" sz="4575" b="true">
                <a:solidFill>
                  <a:srgbClr val="000000"/>
                </a:solidFill>
                <a:latin typeface="Times New Roman Bold"/>
                <a:ea typeface="Times New Roman Bold"/>
                <a:cs typeface="Times New Roman Bold"/>
                <a:sym typeface="Times New Roman Bold"/>
              </a:rPr>
              <a:t>e</a:t>
            </a:r>
          </a:p>
          <a:p>
            <a:pPr algn="ctr">
              <a:lnSpc>
                <a:spcPts val="626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10147097" y="5879163"/>
            <a:ext cx="5629071" cy="3937863"/>
          </a:xfrm>
          <a:custGeom>
            <a:avLst/>
            <a:gdLst/>
            <a:ahLst/>
            <a:cxnLst/>
            <a:rect r="r" b="b" t="t" l="l"/>
            <a:pathLst>
              <a:path h="3937863" w="5629071">
                <a:moveTo>
                  <a:pt x="0" y="0"/>
                </a:moveTo>
                <a:lnTo>
                  <a:pt x="5629071" y="0"/>
                </a:lnTo>
                <a:lnTo>
                  <a:pt x="5629071" y="3937863"/>
                </a:lnTo>
                <a:lnTo>
                  <a:pt x="0" y="3937863"/>
                </a:lnTo>
                <a:lnTo>
                  <a:pt x="0" y="0"/>
                </a:lnTo>
                <a:close/>
              </a:path>
            </a:pathLst>
          </a:custGeom>
          <a:blipFill>
            <a:blip r:embed="rId2"/>
            <a:stretch>
              <a:fillRect l="0" t="0" r="0" b="0"/>
            </a:stretch>
          </a:blipFill>
        </p:spPr>
      </p:sp>
      <p:sp>
        <p:nvSpPr>
          <p:cNvPr name="TextBox 3" id="3"/>
          <p:cNvSpPr txBox="true"/>
          <p:nvPr/>
        </p:nvSpPr>
        <p:spPr>
          <a:xfrm rot="0">
            <a:off x="-4181871" y="1592943"/>
            <a:ext cx="16369435"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RESULT/OUTCOMES</a:t>
            </a:r>
          </a:p>
          <a:p>
            <a:pPr algn="ctr">
              <a:lnSpc>
                <a:spcPts val="9799"/>
              </a:lnSpc>
            </a:pPr>
          </a:p>
        </p:txBody>
      </p:sp>
      <p:sp>
        <p:nvSpPr>
          <p:cNvPr name="TextBox 4" id="4"/>
          <p:cNvSpPr txBox="true"/>
          <p:nvPr/>
        </p:nvSpPr>
        <p:spPr>
          <a:xfrm rot="0">
            <a:off x="341737" y="3076892"/>
            <a:ext cx="15237234" cy="4047490"/>
          </a:xfrm>
          <a:prstGeom prst="rect">
            <a:avLst/>
          </a:prstGeom>
        </p:spPr>
        <p:txBody>
          <a:bodyPr anchor="t" rtlCol="false" tIns="0" lIns="0" bIns="0" rIns="0">
            <a:spAutoFit/>
          </a:bodyPr>
          <a:lstStyle/>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Successfully recomm</a:t>
            </a:r>
            <a:r>
              <a:rPr lang="en-US" sz="3499">
                <a:solidFill>
                  <a:srgbClr val="000000"/>
                </a:solidFill>
                <a:latin typeface="Times New Roman"/>
                <a:ea typeface="Times New Roman"/>
                <a:cs typeface="Times New Roman"/>
                <a:sym typeface="Times New Roman"/>
              </a:rPr>
              <a:t>ends similar EV models based on battery, range, and efficiency</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Accurately identifies nearest charging stations using latitude-longitude data</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Estimates charging time based on battery level and trip distance</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Responds to common EV-related queries through FAQ chatbot</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Provides a smooth, interactive, and visually appealing interface</a:t>
            </a:r>
          </a:p>
          <a:p>
            <a:pPr algn="ctr">
              <a:lnSpc>
                <a:spcPts val="25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8881070" y="3660695"/>
            <a:ext cx="8786027" cy="5438273"/>
          </a:xfrm>
          <a:custGeom>
            <a:avLst/>
            <a:gdLst/>
            <a:ahLst/>
            <a:cxnLst/>
            <a:rect r="r" b="b" t="t" l="l"/>
            <a:pathLst>
              <a:path h="5438273" w="8786027">
                <a:moveTo>
                  <a:pt x="0" y="0"/>
                </a:moveTo>
                <a:lnTo>
                  <a:pt x="8786027" y="0"/>
                </a:lnTo>
                <a:lnTo>
                  <a:pt x="8786027" y="5438273"/>
                </a:lnTo>
                <a:lnTo>
                  <a:pt x="0" y="5438273"/>
                </a:lnTo>
                <a:lnTo>
                  <a:pt x="0" y="0"/>
                </a:lnTo>
                <a:close/>
              </a:path>
            </a:pathLst>
          </a:custGeom>
          <a:blipFill>
            <a:blip r:embed="rId2"/>
            <a:stretch>
              <a:fillRect l="0" t="0" r="0" b="0"/>
            </a:stretch>
          </a:blipFill>
        </p:spPr>
      </p:sp>
      <p:sp>
        <p:nvSpPr>
          <p:cNvPr name="TextBox 3" id="3"/>
          <p:cNvSpPr txBox="true"/>
          <p:nvPr/>
        </p:nvSpPr>
        <p:spPr>
          <a:xfrm rot="0">
            <a:off x="-4740597" y="1395745"/>
            <a:ext cx="16369435"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CONCLUSION:</a:t>
            </a:r>
          </a:p>
          <a:p>
            <a:pPr algn="ctr">
              <a:lnSpc>
                <a:spcPts val="9799"/>
              </a:lnSpc>
            </a:pPr>
          </a:p>
        </p:txBody>
      </p:sp>
      <p:sp>
        <p:nvSpPr>
          <p:cNvPr name="TextBox 4" id="4"/>
          <p:cNvSpPr txBox="true"/>
          <p:nvPr/>
        </p:nvSpPr>
        <p:spPr>
          <a:xfrm rot="0">
            <a:off x="667172" y="2623806"/>
            <a:ext cx="7268535" cy="6188076"/>
          </a:xfrm>
          <a:prstGeom prst="rect">
            <a:avLst/>
          </a:prstGeom>
        </p:spPr>
        <p:txBody>
          <a:bodyPr anchor="t" rtlCol="false" tIns="0" lIns="0" bIns="0" rIns="0">
            <a:spAutoFit/>
          </a:bodyPr>
          <a:lstStyle/>
          <a:p>
            <a:pPr algn="just">
              <a:lnSpc>
                <a:spcPts val="4899"/>
              </a:lnSpc>
            </a:pPr>
            <a:r>
              <a:rPr lang="en-US" sz="3499">
                <a:solidFill>
                  <a:srgbClr val="000000"/>
                </a:solidFill>
                <a:latin typeface="Times New Roman"/>
                <a:ea typeface="Times New Roman"/>
                <a:cs typeface="Times New Roman"/>
                <a:sym typeface="Times New Roman"/>
              </a:rPr>
              <a:t>Th</a:t>
            </a:r>
            <a:r>
              <a:rPr lang="en-US" sz="3499">
                <a:solidFill>
                  <a:srgbClr val="000000"/>
                </a:solidFill>
                <a:latin typeface="Times New Roman"/>
                <a:ea typeface="Times New Roman"/>
                <a:cs typeface="Times New Roman"/>
                <a:sym typeface="Times New Roman"/>
              </a:rPr>
              <a:t>e EV Assistant effectively addresses major challenges faced by EV users by combining recommendation systems, location-based services, and interactive assistance into a single platform. The system enhances user confidence, reduces range anxiety, and supports eco-friendly transportation. It serves as a practical solution for both existing and prospective EV users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TextBox 2" id="2"/>
          <p:cNvSpPr txBox="true"/>
          <p:nvPr/>
        </p:nvSpPr>
        <p:spPr>
          <a:xfrm rot="0">
            <a:off x="-2670025" y="2284471"/>
            <a:ext cx="13373787"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FUTURE PERSPECTIVE</a:t>
            </a:r>
          </a:p>
          <a:p>
            <a:pPr algn="ctr">
              <a:lnSpc>
                <a:spcPts val="9799"/>
              </a:lnSpc>
            </a:pPr>
          </a:p>
        </p:txBody>
      </p:sp>
      <p:sp>
        <p:nvSpPr>
          <p:cNvPr name="TextBox 3" id="3"/>
          <p:cNvSpPr txBox="true"/>
          <p:nvPr/>
        </p:nvSpPr>
        <p:spPr>
          <a:xfrm rot="0">
            <a:off x="563366" y="3513817"/>
            <a:ext cx="11442546" cy="4949826"/>
          </a:xfrm>
          <a:prstGeom prst="rect">
            <a:avLst/>
          </a:prstGeom>
        </p:spPr>
        <p:txBody>
          <a:bodyPr anchor="t" rtlCol="false" tIns="0" lIns="0" bIns="0" rIns="0">
            <a:spAutoFit/>
          </a:bodyPr>
          <a:lstStyle/>
          <a:p>
            <a:pPr algn="just">
              <a:lnSpc>
                <a:spcPts val="4899"/>
              </a:lnSpc>
            </a:pPr>
            <a:r>
              <a:rPr lang="en-US" sz="3499">
                <a:solidFill>
                  <a:srgbClr val="000000"/>
                </a:solidFill>
                <a:latin typeface="Times New Roman"/>
                <a:ea typeface="Times New Roman"/>
                <a:cs typeface="Times New Roman"/>
                <a:sym typeface="Times New Roman"/>
              </a:rPr>
              <a:t>•R</a:t>
            </a:r>
            <a:r>
              <a:rPr lang="en-US" sz="3499">
                <a:solidFill>
                  <a:srgbClr val="000000"/>
                </a:solidFill>
                <a:latin typeface="Times New Roman"/>
                <a:ea typeface="Times New Roman"/>
                <a:cs typeface="Times New Roman"/>
                <a:sym typeface="Times New Roman"/>
              </a:rPr>
              <a:t>eal-time charging station availability</a:t>
            </a:r>
          </a:p>
          <a:p>
            <a:pPr algn="just">
              <a:lnSpc>
                <a:spcPts val="4899"/>
              </a:lnSpc>
            </a:pPr>
            <a:r>
              <a:rPr lang="en-US" sz="3499">
                <a:solidFill>
                  <a:srgbClr val="000000"/>
                </a:solidFill>
                <a:latin typeface="Times New Roman"/>
                <a:ea typeface="Times New Roman"/>
                <a:cs typeface="Times New Roman"/>
                <a:sym typeface="Times New Roman"/>
              </a:rPr>
              <a:t>• AI-based charging time prediction model</a:t>
            </a:r>
          </a:p>
          <a:p>
            <a:pPr algn="just">
              <a:lnSpc>
                <a:spcPts val="4899"/>
              </a:lnSpc>
            </a:pPr>
            <a:r>
              <a:rPr lang="en-US" sz="3499">
                <a:solidFill>
                  <a:srgbClr val="000000"/>
                </a:solidFill>
                <a:latin typeface="Times New Roman"/>
                <a:ea typeface="Times New Roman"/>
                <a:cs typeface="Times New Roman"/>
                <a:sym typeface="Times New Roman"/>
              </a:rPr>
              <a:t>• Live route optimization with traffic data</a:t>
            </a:r>
          </a:p>
          <a:p>
            <a:pPr algn="just">
              <a:lnSpc>
                <a:spcPts val="4899"/>
              </a:lnSpc>
            </a:pPr>
            <a:r>
              <a:rPr lang="en-US" sz="3499">
                <a:solidFill>
                  <a:srgbClr val="000000"/>
                </a:solidFill>
                <a:latin typeface="Times New Roman"/>
                <a:ea typeface="Times New Roman"/>
                <a:cs typeface="Times New Roman"/>
                <a:sym typeface="Times New Roman"/>
              </a:rPr>
              <a:t>• Charger type compatibility filtering</a:t>
            </a:r>
          </a:p>
          <a:p>
            <a:pPr algn="just">
              <a:lnSpc>
                <a:spcPts val="4899"/>
              </a:lnSpc>
            </a:pPr>
            <a:r>
              <a:rPr lang="en-US" sz="3499">
                <a:solidFill>
                  <a:srgbClr val="000000"/>
                </a:solidFill>
                <a:latin typeface="Times New Roman"/>
                <a:ea typeface="Times New Roman"/>
                <a:cs typeface="Times New Roman"/>
                <a:sym typeface="Times New Roman"/>
              </a:rPr>
              <a:t>• Mobile application version</a:t>
            </a:r>
          </a:p>
          <a:p>
            <a:pPr algn="just">
              <a:lnSpc>
                <a:spcPts val="4899"/>
              </a:lnSpc>
            </a:pPr>
            <a:r>
              <a:rPr lang="en-US" sz="3499">
                <a:solidFill>
                  <a:srgbClr val="000000"/>
                </a:solidFill>
                <a:latin typeface="Times New Roman"/>
                <a:ea typeface="Times New Roman"/>
                <a:cs typeface="Times New Roman"/>
                <a:sym typeface="Times New Roman"/>
              </a:rPr>
              <a:t>• Integration with Google Maps / OpenStreetMap APIs</a:t>
            </a:r>
          </a:p>
          <a:p>
            <a:pPr algn="just">
              <a:lnSpc>
                <a:spcPts val="4899"/>
              </a:lnSpc>
            </a:pPr>
            <a:r>
              <a:rPr lang="en-US" sz="3499">
                <a:solidFill>
                  <a:srgbClr val="000000"/>
                </a:solidFill>
                <a:latin typeface="Times New Roman"/>
                <a:ea typeface="Times New Roman"/>
                <a:cs typeface="Times New Roman"/>
                <a:sym typeface="Times New Roman"/>
              </a:rPr>
              <a:t>• User profiles and trip history tracking</a:t>
            </a:r>
          </a:p>
          <a:p>
            <a:pPr algn="just">
              <a:lnSpc>
                <a:spcPts val="4899"/>
              </a:lnSpc>
            </a:pPr>
          </a:p>
        </p:txBody>
      </p:sp>
      <p:sp>
        <p:nvSpPr>
          <p:cNvPr name="Freeform 4" id="4"/>
          <p:cNvSpPr/>
          <p:nvPr/>
        </p:nvSpPr>
        <p:spPr>
          <a:xfrm flipH="false" flipV="false" rot="0">
            <a:off x="10703763" y="5524301"/>
            <a:ext cx="7882681" cy="4762699"/>
          </a:xfrm>
          <a:custGeom>
            <a:avLst/>
            <a:gdLst/>
            <a:ahLst/>
            <a:cxnLst/>
            <a:rect r="r" b="b" t="t" l="l"/>
            <a:pathLst>
              <a:path h="4762699" w="7882681">
                <a:moveTo>
                  <a:pt x="0" y="0"/>
                </a:moveTo>
                <a:lnTo>
                  <a:pt x="7882680" y="0"/>
                </a:lnTo>
                <a:lnTo>
                  <a:pt x="7882680" y="4762699"/>
                </a:lnTo>
                <a:lnTo>
                  <a:pt x="0" y="4762699"/>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1327528"/>
            <a:ext cx="16230600" cy="7631944"/>
          </a:xfrm>
          <a:prstGeom prst="rect">
            <a:avLst/>
          </a:prstGeom>
        </p:spPr>
      </p:pic>
      <p:sp>
        <p:nvSpPr>
          <p:cNvPr name="TextBox 3" id="3"/>
          <p:cNvSpPr txBox="true"/>
          <p:nvPr/>
        </p:nvSpPr>
        <p:spPr>
          <a:xfrm rot="0">
            <a:off x="-9407601" y="7615785"/>
            <a:ext cx="13373787" cy="800050"/>
          </a:xfrm>
          <a:prstGeom prst="rect">
            <a:avLst/>
          </a:prstGeom>
        </p:spPr>
        <p:txBody>
          <a:bodyPr anchor="t" rtlCol="false" tIns="0" lIns="0" bIns="0" rIns="0">
            <a:spAutoFit/>
          </a:bodyPr>
          <a:lstStyle/>
          <a:p>
            <a:pPr algn="ctr">
              <a:lnSpc>
                <a:spcPts val="6302"/>
              </a:lnSpc>
            </a:pPr>
            <a:r>
              <a:rPr lang="en-US" sz="4501" b="true">
                <a:solidFill>
                  <a:srgbClr val="537122"/>
                </a:solidFill>
                <a:latin typeface="Times New Roman Bold"/>
                <a:ea typeface="Times New Roman Bold"/>
                <a:cs typeface="Times New Roman Bold"/>
                <a:sym typeface="Times New Roman Bold"/>
              </a:rPr>
              <a:t>Thank You</a:t>
            </a:r>
          </a:p>
        </p:txBody>
      </p:sp>
      <p:sp>
        <p:nvSpPr>
          <p:cNvPr name="TextBox 4" id="4"/>
          <p:cNvSpPr txBox="true"/>
          <p:nvPr/>
        </p:nvSpPr>
        <p:spPr>
          <a:xfrm rot="0">
            <a:off x="2601071" y="9191625"/>
            <a:ext cx="8589488" cy="1394203"/>
          </a:xfrm>
          <a:prstGeom prst="rect">
            <a:avLst/>
          </a:prstGeom>
        </p:spPr>
        <p:txBody>
          <a:bodyPr anchor="t" rtlCol="false" tIns="0" lIns="0" bIns="0" rIns="0">
            <a:spAutoFit/>
          </a:bodyPr>
          <a:lstStyle/>
          <a:p>
            <a:pPr algn="just">
              <a:lnSpc>
                <a:spcPts val="3678"/>
              </a:lnSpc>
            </a:pPr>
            <a:r>
              <a:rPr lang="en-US" sz="2627" u="sng">
                <a:solidFill>
                  <a:srgbClr val="000000"/>
                </a:solidFill>
                <a:latin typeface="Times New Roman"/>
                <a:ea typeface="Times New Roman"/>
                <a:cs typeface="Times New Roman"/>
                <a:sym typeface="Times New Roman"/>
                <a:hlinkClick r:id="rId5" tooltip="https://drive.google.com/file/d/15oe9ekpiyRVroUWXwU9HWKRQU6bEIQjU/view?usp=sharing"/>
              </a:rPr>
              <a:t>https://drive.google.com/file/d/15oe9ekpiyRVroUWXwU9HWKRQU6bEIQjU/view?usp=sharing</a:t>
            </a:r>
          </a:p>
          <a:p>
            <a:pPr algn="just">
              <a:lnSpc>
                <a:spcPts val="3678"/>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p:cSld>
    <p:bg>
      <p:bgPr>
        <a:solidFill>
          <a:srgbClr val="F3FFE7"/>
        </a:solidFill>
      </p:bgPr>
    </p:bg>
    <p:spTree>
      <p:nvGrpSpPr>
        <p:cNvPr id="1" name=""/>
        <p:cNvGrpSpPr/>
        <p:nvPr/>
      </p:nvGrpSpPr>
      <p:grpSpPr>
        <a:xfrm>
          <a:off x="0" y="0"/>
          <a:ext cx="0" cy="0"/>
          <a:chOff x="0" y="0"/>
          <a:chExt cx="0" cy="0"/>
        </a:xfrm>
      </p:grpSpPr>
      <p:sp>
        <p:nvSpPr>
          <p:cNvPr name="TextBox 2" id="2"/>
          <p:cNvSpPr txBox="true"/>
          <p:nvPr/>
        </p:nvSpPr>
        <p:spPr>
          <a:xfrm rot="0">
            <a:off x="2457106" y="4343450"/>
            <a:ext cx="13373787" cy="800050"/>
          </a:xfrm>
          <a:prstGeom prst="rect">
            <a:avLst/>
          </a:prstGeom>
        </p:spPr>
        <p:txBody>
          <a:bodyPr anchor="t" rtlCol="false" tIns="0" lIns="0" bIns="0" rIns="0">
            <a:spAutoFit/>
          </a:bodyPr>
          <a:lstStyle/>
          <a:p>
            <a:pPr algn="ctr">
              <a:lnSpc>
                <a:spcPts val="6302"/>
              </a:lnSpc>
            </a:pPr>
            <a:r>
              <a:rPr lang="en-US" sz="4501" b="true">
                <a:solidFill>
                  <a:srgbClr val="537122"/>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11293243" y="5880828"/>
            <a:ext cx="5166986" cy="4114800"/>
          </a:xfrm>
          <a:custGeom>
            <a:avLst/>
            <a:gdLst/>
            <a:ahLst/>
            <a:cxnLst/>
            <a:rect r="r" b="b" t="t" l="l"/>
            <a:pathLst>
              <a:path h="4114800" w="5166986">
                <a:moveTo>
                  <a:pt x="0" y="0"/>
                </a:moveTo>
                <a:lnTo>
                  <a:pt x="5166987" y="0"/>
                </a:lnTo>
                <a:lnTo>
                  <a:pt x="51669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65401" y="3280768"/>
            <a:ext cx="11368903" cy="2961588"/>
          </a:xfrm>
          <a:prstGeom prst="rect">
            <a:avLst/>
          </a:prstGeom>
        </p:spPr>
        <p:txBody>
          <a:bodyPr anchor="t" rtlCol="false" tIns="0" lIns="0" bIns="0" rIns="0">
            <a:spAutoFit/>
          </a:bodyPr>
          <a:lstStyle/>
          <a:p>
            <a:pPr algn="ctr">
              <a:lnSpc>
                <a:spcPts val="6373"/>
              </a:lnSpc>
            </a:pPr>
            <a:r>
              <a:rPr lang="en-US" sz="4552" b="true">
                <a:solidFill>
                  <a:srgbClr val="537122"/>
                </a:solidFill>
                <a:latin typeface="Times New Roman Bold"/>
                <a:ea typeface="Times New Roman Bold"/>
                <a:cs typeface="Times New Roman Bold"/>
                <a:sym typeface="Times New Roman Bold"/>
              </a:rPr>
              <a:t>EV ASSISTANT</a:t>
            </a:r>
          </a:p>
          <a:p>
            <a:pPr algn="ctr">
              <a:lnSpc>
                <a:spcPts val="17851"/>
              </a:lnSpc>
            </a:pPr>
          </a:p>
        </p:txBody>
      </p:sp>
      <p:sp>
        <p:nvSpPr>
          <p:cNvPr name="TextBox 4" id="4"/>
          <p:cNvSpPr txBox="true"/>
          <p:nvPr/>
        </p:nvSpPr>
        <p:spPr>
          <a:xfrm rot="0">
            <a:off x="3234828" y="4371459"/>
            <a:ext cx="11030050" cy="1235075"/>
          </a:xfrm>
          <a:prstGeom prst="rect">
            <a:avLst/>
          </a:prstGeom>
        </p:spPr>
        <p:txBody>
          <a:bodyPr anchor="t" rtlCol="false" tIns="0" lIns="0" bIns="0" rIns="0">
            <a:spAutoFit/>
          </a:bodyPr>
          <a:lstStyle/>
          <a:p>
            <a:pPr algn="ctr">
              <a:lnSpc>
                <a:spcPts val="4899"/>
              </a:lnSpc>
            </a:pPr>
            <a:r>
              <a:rPr lang="en-US" sz="3499">
                <a:solidFill>
                  <a:srgbClr val="000000"/>
                </a:solidFill>
                <a:latin typeface="Times New Roman"/>
                <a:ea typeface="Times New Roman"/>
                <a:cs typeface="Times New Roman"/>
                <a:sym typeface="Times New Roman"/>
              </a:rPr>
              <a:t>Sma</a:t>
            </a:r>
            <a:r>
              <a:rPr lang="en-US" sz="3499">
                <a:solidFill>
                  <a:srgbClr val="000000"/>
                </a:solidFill>
                <a:latin typeface="Times New Roman"/>
                <a:ea typeface="Times New Roman"/>
                <a:cs typeface="Times New Roman"/>
                <a:sym typeface="Times New Roman"/>
              </a:rPr>
              <a:t>rt, Sustainable &amp; User-Friendly Electric Vehicle Assistant</a:t>
            </a:r>
          </a:p>
          <a:p>
            <a:pPr algn="ctr">
              <a:lnSpc>
                <a:spcPts val="48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TextBox 2" id="2"/>
          <p:cNvSpPr txBox="true"/>
          <p:nvPr/>
        </p:nvSpPr>
        <p:spPr>
          <a:xfrm rot="0">
            <a:off x="1356510" y="2125084"/>
            <a:ext cx="9249860" cy="1749805"/>
          </a:xfrm>
          <a:prstGeom prst="rect">
            <a:avLst/>
          </a:prstGeom>
        </p:spPr>
        <p:txBody>
          <a:bodyPr anchor="t" rtlCol="false" tIns="0" lIns="0" bIns="0" rIns="0">
            <a:spAutoFit/>
          </a:bodyPr>
          <a:lstStyle/>
          <a:p>
            <a:pPr algn="ctr">
              <a:lnSpc>
                <a:spcPts val="6349"/>
              </a:lnSpc>
            </a:pPr>
            <a:r>
              <a:rPr lang="en-US" sz="4535" b="true">
                <a:solidFill>
                  <a:srgbClr val="537122"/>
                </a:solidFill>
                <a:latin typeface="Times New Roman Bold"/>
                <a:ea typeface="Times New Roman Bold"/>
                <a:cs typeface="Times New Roman Bold"/>
                <a:sym typeface="Times New Roman Bold"/>
              </a:rPr>
              <a:t>PROJECT OBJECTIVES</a:t>
            </a:r>
          </a:p>
          <a:p>
            <a:pPr algn="ctr">
              <a:lnSpc>
                <a:spcPts val="7609"/>
              </a:lnSpc>
            </a:pPr>
          </a:p>
        </p:txBody>
      </p:sp>
      <p:sp>
        <p:nvSpPr>
          <p:cNvPr name="TextBox 3" id="3"/>
          <p:cNvSpPr txBox="true"/>
          <p:nvPr/>
        </p:nvSpPr>
        <p:spPr>
          <a:xfrm rot="0">
            <a:off x="2765211" y="3462457"/>
            <a:ext cx="7841159" cy="5795843"/>
          </a:xfrm>
          <a:prstGeom prst="rect">
            <a:avLst/>
          </a:prstGeom>
        </p:spPr>
        <p:txBody>
          <a:bodyPr anchor="t" rtlCol="false" tIns="0" lIns="0" bIns="0" rIns="0">
            <a:spAutoFit/>
          </a:bodyPr>
          <a:lstStyle/>
          <a:p>
            <a:pPr algn="l">
              <a:lnSpc>
                <a:spcPts val="4959"/>
              </a:lnSpc>
            </a:pPr>
            <a:r>
              <a:rPr lang="en-US" sz="3542">
                <a:solidFill>
                  <a:srgbClr val="000000"/>
                </a:solidFill>
                <a:latin typeface="Times New Roman"/>
                <a:ea typeface="Times New Roman"/>
                <a:cs typeface="Times New Roman"/>
                <a:sym typeface="Times New Roman"/>
              </a:rPr>
              <a:t>•Problem Statement</a:t>
            </a:r>
          </a:p>
          <a:p>
            <a:pPr algn="l">
              <a:lnSpc>
                <a:spcPts val="4959"/>
              </a:lnSpc>
            </a:pPr>
            <a:r>
              <a:rPr lang="en-US" sz="3542">
                <a:solidFill>
                  <a:srgbClr val="000000"/>
                </a:solidFill>
                <a:latin typeface="Times New Roman"/>
                <a:ea typeface="Times New Roman"/>
                <a:cs typeface="Times New Roman"/>
                <a:sym typeface="Times New Roman"/>
              </a:rPr>
              <a:t>•P</a:t>
            </a:r>
            <a:r>
              <a:rPr lang="en-US" sz="3542">
                <a:solidFill>
                  <a:srgbClr val="000000"/>
                </a:solidFill>
                <a:latin typeface="Times New Roman"/>
                <a:ea typeface="Times New Roman"/>
                <a:cs typeface="Times New Roman"/>
                <a:sym typeface="Times New Roman"/>
              </a:rPr>
              <a:t>roject Overview – Introduction</a:t>
            </a:r>
          </a:p>
          <a:p>
            <a:pPr algn="l">
              <a:lnSpc>
                <a:spcPts val="4959"/>
              </a:lnSpc>
            </a:pPr>
            <a:r>
              <a:rPr lang="en-US" sz="3542">
                <a:solidFill>
                  <a:srgbClr val="000000"/>
                </a:solidFill>
                <a:latin typeface="Times New Roman"/>
                <a:ea typeface="Times New Roman"/>
                <a:cs typeface="Times New Roman"/>
                <a:sym typeface="Times New Roman"/>
              </a:rPr>
              <a:t>•End Users</a:t>
            </a:r>
          </a:p>
          <a:p>
            <a:pPr algn="l">
              <a:lnSpc>
                <a:spcPts val="4959"/>
              </a:lnSpc>
            </a:pPr>
            <a:r>
              <a:rPr lang="en-US" sz="3542">
                <a:solidFill>
                  <a:srgbClr val="000000"/>
                </a:solidFill>
                <a:latin typeface="Times New Roman"/>
                <a:ea typeface="Times New Roman"/>
                <a:cs typeface="Times New Roman"/>
                <a:sym typeface="Times New Roman"/>
              </a:rPr>
              <a:t>•Wow Factor in Project</a:t>
            </a:r>
          </a:p>
          <a:p>
            <a:pPr algn="l">
              <a:lnSpc>
                <a:spcPts val="4959"/>
              </a:lnSpc>
            </a:pPr>
            <a:r>
              <a:rPr lang="en-US" sz="3542">
                <a:solidFill>
                  <a:srgbClr val="000000"/>
                </a:solidFill>
                <a:latin typeface="Times New Roman"/>
                <a:ea typeface="Times New Roman"/>
                <a:cs typeface="Times New Roman"/>
                <a:sym typeface="Times New Roman"/>
              </a:rPr>
              <a:t>•Modelling/Block Diagram/Flow of Project</a:t>
            </a:r>
          </a:p>
          <a:p>
            <a:pPr algn="l">
              <a:lnSpc>
                <a:spcPts val="4959"/>
              </a:lnSpc>
            </a:pPr>
            <a:r>
              <a:rPr lang="en-US" sz="3542">
                <a:solidFill>
                  <a:srgbClr val="000000"/>
                </a:solidFill>
                <a:latin typeface="Times New Roman"/>
                <a:ea typeface="Times New Roman"/>
                <a:cs typeface="Times New Roman"/>
                <a:sym typeface="Times New Roman"/>
              </a:rPr>
              <a:t>•Result/outcomes</a:t>
            </a:r>
          </a:p>
          <a:p>
            <a:pPr algn="l">
              <a:lnSpc>
                <a:spcPts val="4959"/>
              </a:lnSpc>
            </a:pPr>
            <a:r>
              <a:rPr lang="en-US" sz="3542">
                <a:solidFill>
                  <a:srgbClr val="000000"/>
                </a:solidFill>
                <a:latin typeface="Times New Roman"/>
                <a:ea typeface="Times New Roman"/>
                <a:cs typeface="Times New Roman"/>
                <a:sym typeface="Times New Roman"/>
              </a:rPr>
              <a:t>•Conclusion</a:t>
            </a:r>
          </a:p>
          <a:p>
            <a:pPr algn="l">
              <a:lnSpc>
                <a:spcPts val="4959"/>
              </a:lnSpc>
            </a:pPr>
            <a:r>
              <a:rPr lang="en-US" sz="3542">
                <a:solidFill>
                  <a:srgbClr val="000000"/>
                </a:solidFill>
                <a:latin typeface="Times New Roman"/>
                <a:ea typeface="Times New Roman"/>
                <a:cs typeface="Times New Roman"/>
                <a:sym typeface="Times New Roman"/>
              </a:rPr>
              <a:t>•Future Perspective</a:t>
            </a:r>
          </a:p>
          <a:p>
            <a:pPr algn="l">
              <a:lnSpc>
                <a:spcPts val="6079"/>
              </a:lnSpc>
            </a:pPr>
          </a:p>
        </p:txBody>
      </p:sp>
      <p:sp>
        <p:nvSpPr>
          <p:cNvPr name="Freeform 4" id="4"/>
          <p:cNvSpPr/>
          <p:nvPr/>
        </p:nvSpPr>
        <p:spPr>
          <a:xfrm flipH="false" flipV="false" rot="0">
            <a:off x="13115072" y="3874889"/>
            <a:ext cx="3716967" cy="3716967"/>
          </a:xfrm>
          <a:custGeom>
            <a:avLst/>
            <a:gdLst/>
            <a:ahLst/>
            <a:cxnLst/>
            <a:rect r="r" b="b" t="t" l="l"/>
            <a:pathLst>
              <a:path h="3716967" w="3716967">
                <a:moveTo>
                  <a:pt x="0" y="0"/>
                </a:moveTo>
                <a:lnTo>
                  <a:pt x="3716967" y="0"/>
                </a:lnTo>
                <a:lnTo>
                  <a:pt x="3716967" y="3716967"/>
                </a:lnTo>
                <a:lnTo>
                  <a:pt x="0" y="3716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9963239" y="3119330"/>
            <a:ext cx="5867655" cy="5489548"/>
          </a:xfrm>
          <a:custGeom>
            <a:avLst/>
            <a:gdLst/>
            <a:ahLst/>
            <a:cxnLst/>
            <a:rect r="r" b="b" t="t" l="l"/>
            <a:pathLst>
              <a:path h="5489548" w="5867655">
                <a:moveTo>
                  <a:pt x="0" y="0"/>
                </a:moveTo>
                <a:lnTo>
                  <a:pt x="5867655" y="0"/>
                </a:lnTo>
                <a:lnTo>
                  <a:pt x="5867655" y="5489549"/>
                </a:lnTo>
                <a:lnTo>
                  <a:pt x="0" y="5489549"/>
                </a:lnTo>
                <a:lnTo>
                  <a:pt x="0" y="0"/>
                </a:lnTo>
                <a:close/>
              </a:path>
            </a:pathLst>
          </a:custGeom>
          <a:blipFill>
            <a:blip r:embed="rId2"/>
            <a:stretch>
              <a:fillRect l="0" t="0" r="0" b="0"/>
            </a:stretch>
          </a:blipFill>
        </p:spPr>
      </p:sp>
      <p:sp>
        <p:nvSpPr>
          <p:cNvPr name="TextBox 3" id="3"/>
          <p:cNvSpPr txBox="true"/>
          <p:nvPr/>
        </p:nvSpPr>
        <p:spPr>
          <a:xfrm rot="0">
            <a:off x="-2439961" y="2662131"/>
            <a:ext cx="13373787" cy="800098"/>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PROBLEM STATEMENT</a:t>
            </a:r>
          </a:p>
        </p:txBody>
      </p:sp>
      <p:sp>
        <p:nvSpPr>
          <p:cNvPr name="TextBox 4" id="4"/>
          <p:cNvSpPr txBox="true"/>
          <p:nvPr/>
        </p:nvSpPr>
        <p:spPr>
          <a:xfrm rot="0">
            <a:off x="1028700" y="3948042"/>
            <a:ext cx="8229189" cy="4330701"/>
          </a:xfrm>
          <a:prstGeom prst="rect">
            <a:avLst/>
          </a:prstGeom>
        </p:spPr>
        <p:txBody>
          <a:bodyPr anchor="t" rtlCol="false" tIns="0" lIns="0" bIns="0" rIns="0">
            <a:spAutoFit/>
          </a:bodyPr>
          <a:lstStyle/>
          <a:p>
            <a:pPr algn="just">
              <a:lnSpc>
                <a:spcPts val="4899"/>
              </a:lnSpc>
            </a:pPr>
            <a:r>
              <a:rPr lang="en-US" sz="3499">
                <a:solidFill>
                  <a:srgbClr val="000000"/>
                </a:solidFill>
                <a:latin typeface="Times New Roman"/>
                <a:ea typeface="Times New Roman"/>
                <a:cs typeface="Times New Roman"/>
                <a:sym typeface="Times New Roman"/>
              </a:rPr>
              <a:t>El</a:t>
            </a:r>
            <a:r>
              <a:rPr lang="en-US" sz="3499">
                <a:solidFill>
                  <a:srgbClr val="000000"/>
                </a:solidFill>
                <a:latin typeface="Times New Roman"/>
                <a:ea typeface="Times New Roman"/>
                <a:cs typeface="Times New Roman"/>
                <a:sym typeface="Times New Roman"/>
              </a:rPr>
              <a:t>ectric vehicle users face challenges in choosing suitable EVs, finding nearby charging stations, and estimating charging time. The EV Assistant provides EV recommendations, charging station search, charging time estimation, and FAQs to support efficient and hassle-free EV travel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11904186" y="2726985"/>
            <a:ext cx="8075923" cy="5380584"/>
          </a:xfrm>
          <a:custGeom>
            <a:avLst/>
            <a:gdLst/>
            <a:ahLst/>
            <a:cxnLst/>
            <a:rect r="r" b="b" t="t" l="l"/>
            <a:pathLst>
              <a:path h="5380584" w="8075923">
                <a:moveTo>
                  <a:pt x="0" y="0"/>
                </a:moveTo>
                <a:lnTo>
                  <a:pt x="8075923" y="0"/>
                </a:lnTo>
                <a:lnTo>
                  <a:pt x="8075923" y="5380584"/>
                </a:lnTo>
                <a:lnTo>
                  <a:pt x="0" y="5380584"/>
                </a:lnTo>
                <a:lnTo>
                  <a:pt x="0" y="0"/>
                </a:lnTo>
                <a:close/>
              </a:path>
            </a:pathLst>
          </a:custGeom>
          <a:blipFill>
            <a:blip r:embed="rId2"/>
            <a:stretch>
              <a:fillRect l="0" t="0" r="0" b="0"/>
            </a:stretch>
          </a:blipFill>
        </p:spPr>
      </p:sp>
      <p:sp>
        <p:nvSpPr>
          <p:cNvPr name="TextBox 3" id="3"/>
          <p:cNvSpPr txBox="true"/>
          <p:nvPr/>
        </p:nvSpPr>
        <p:spPr>
          <a:xfrm rot="0">
            <a:off x="1028700" y="2261915"/>
            <a:ext cx="11845373"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PROJECT OVERVIEW - INTRODUCTION</a:t>
            </a:r>
          </a:p>
          <a:p>
            <a:pPr algn="ctr">
              <a:lnSpc>
                <a:spcPts val="9799"/>
              </a:lnSpc>
            </a:pPr>
          </a:p>
        </p:txBody>
      </p:sp>
      <p:sp>
        <p:nvSpPr>
          <p:cNvPr name="TextBox 4" id="4"/>
          <p:cNvSpPr txBox="true"/>
          <p:nvPr/>
        </p:nvSpPr>
        <p:spPr>
          <a:xfrm rot="0">
            <a:off x="765770" y="3453391"/>
            <a:ext cx="12864226" cy="7435468"/>
          </a:xfrm>
          <a:prstGeom prst="rect">
            <a:avLst/>
          </a:prstGeom>
        </p:spPr>
        <p:txBody>
          <a:bodyPr anchor="t" rtlCol="false" tIns="0" lIns="0" bIns="0" rIns="0">
            <a:spAutoFit/>
          </a:bodyPr>
          <a:lstStyle/>
          <a:p>
            <a:pPr algn="l" marL="758897" indent="-379449" lvl="1">
              <a:lnSpc>
                <a:spcPts val="4921"/>
              </a:lnSpc>
              <a:buFont typeface="Arial"/>
              <a:buChar char="•"/>
            </a:pPr>
            <a:r>
              <a:rPr lang="en-US" sz="3515">
                <a:solidFill>
                  <a:srgbClr val="000000"/>
                </a:solidFill>
                <a:latin typeface="Times New Roman"/>
                <a:ea typeface="Times New Roman"/>
                <a:cs typeface="Times New Roman"/>
                <a:sym typeface="Times New Roman"/>
              </a:rPr>
              <a:t>R</a:t>
            </a:r>
            <a:r>
              <a:rPr lang="en-US" sz="3515">
                <a:solidFill>
                  <a:srgbClr val="000000"/>
                </a:solidFill>
                <a:latin typeface="Times New Roman"/>
                <a:ea typeface="Times New Roman"/>
                <a:cs typeface="Times New Roman"/>
                <a:sym typeface="Times New Roman"/>
              </a:rPr>
              <a:t>apid EV adoption leads to challenges in vehicle selection, charging station availability, and charging time estimation, causing range anxiety.</a:t>
            </a:r>
          </a:p>
          <a:p>
            <a:pPr algn="l" marL="758897" indent="-379449" lvl="1">
              <a:lnSpc>
                <a:spcPts val="4921"/>
              </a:lnSpc>
              <a:buFont typeface="Arial"/>
              <a:buChar char="•"/>
            </a:pPr>
            <a:r>
              <a:rPr lang="en-US" sz="3515">
                <a:solidFill>
                  <a:srgbClr val="000000"/>
                </a:solidFill>
                <a:latin typeface="Times New Roman"/>
                <a:ea typeface="Times New Roman"/>
                <a:cs typeface="Times New Roman"/>
                <a:sym typeface="Times New Roman"/>
              </a:rPr>
              <a:t>EV Assistant is a Streamlit-based web application that helps users make informed EV-related decisions.</a:t>
            </a:r>
          </a:p>
          <a:p>
            <a:pPr algn="l" marL="758897" indent="-379449" lvl="1">
              <a:lnSpc>
                <a:spcPts val="4921"/>
              </a:lnSpc>
              <a:buFont typeface="Arial"/>
              <a:buChar char="•"/>
            </a:pPr>
            <a:r>
              <a:rPr lang="en-US" sz="3515">
                <a:solidFill>
                  <a:srgbClr val="000000"/>
                </a:solidFill>
                <a:latin typeface="Times New Roman"/>
                <a:ea typeface="Times New Roman"/>
                <a:cs typeface="Times New Roman"/>
                <a:sym typeface="Times New Roman"/>
              </a:rPr>
              <a:t>The sys</a:t>
            </a:r>
            <a:r>
              <a:rPr lang="en-US" sz="3515">
                <a:solidFill>
                  <a:srgbClr val="000000"/>
                </a:solidFill>
                <a:latin typeface="Times New Roman"/>
                <a:ea typeface="Times New Roman"/>
                <a:cs typeface="Times New Roman"/>
                <a:sym typeface="Times New Roman"/>
              </a:rPr>
              <a:t>tem provides EV recommendations, nearby charging station search, and charging time estimation features.</a:t>
            </a:r>
          </a:p>
          <a:p>
            <a:pPr algn="l" marL="758897" indent="-379449" lvl="1">
              <a:lnSpc>
                <a:spcPts val="4921"/>
              </a:lnSpc>
              <a:buFont typeface="Arial"/>
              <a:buChar char="•"/>
            </a:pPr>
            <a:r>
              <a:rPr lang="en-US" sz="3515">
                <a:solidFill>
                  <a:srgbClr val="000000"/>
                </a:solidFill>
                <a:latin typeface="Times New Roman"/>
                <a:ea typeface="Times New Roman"/>
                <a:cs typeface="Times New Roman"/>
                <a:sym typeface="Times New Roman"/>
              </a:rPr>
              <a:t>B</a:t>
            </a:r>
            <a:r>
              <a:rPr lang="en-US" sz="3515">
                <a:solidFill>
                  <a:srgbClr val="000000"/>
                </a:solidFill>
                <a:latin typeface="Times New Roman"/>
                <a:ea typeface="Times New Roman"/>
                <a:cs typeface="Times New Roman"/>
                <a:sym typeface="Times New Roman"/>
              </a:rPr>
              <a:t>y using data analytics and machine learning, the application promotes efficient and sustainable transportation.</a:t>
            </a:r>
          </a:p>
          <a:p>
            <a:pPr algn="l">
              <a:lnSpc>
                <a:spcPts val="4921"/>
              </a:lnSpc>
            </a:pPr>
          </a:p>
          <a:p>
            <a:pPr algn="l">
              <a:lnSpc>
                <a:spcPts val="4921"/>
              </a:lnSpc>
            </a:pPr>
          </a:p>
          <a:p>
            <a:pPr algn="l">
              <a:lnSpc>
                <a:spcPts val="492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5906080" y="-1340756"/>
            <a:ext cx="6913821" cy="4114800"/>
          </a:xfrm>
          <a:custGeom>
            <a:avLst/>
            <a:gdLst/>
            <a:ahLst/>
            <a:cxnLst/>
            <a:rect r="r" b="b" t="t" l="l"/>
            <a:pathLst>
              <a:path h="4114800" w="6913821">
                <a:moveTo>
                  <a:pt x="0" y="0"/>
                </a:moveTo>
                <a:lnTo>
                  <a:pt x="6913821" y="0"/>
                </a:lnTo>
                <a:lnTo>
                  <a:pt x="69138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20142" y="4011303"/>
            <a:ext cx="7077630" cy="4724318"/>
          </a:xfrm>
          <a:custGeom>
            <a:avLst/>
            <a:gdLst/>
            <a:ahLst/>
            <a:cxnLst/>
            <a:rect r="r" b="b" t="t" l="l"/>
            <a:pathLst>
              <a:path h="4724318" w="7077630">
                <a:moveTo>
                  <a:pt x="0" y="0"/>
                </a:moveTo>
                <a:lnTo>
                  <a:pt x="7077630" y="0"/>
                </a:lnTo>
                <a:lnTo>
                  <a:pt x="7077630" y="4724318"/>
                </a:lnTo>
                <a:lnTo>
                  <a:pt x="0" y="4724318"/>
                </a:lnTo>
                <a:lnTo>
                  <a:pt x="0" y="0"/>
                </a:lnTo>
                <a:close/>
              </a:path>
            </a:pathLst>
          </a:custGeom>
          <a:blipFill>
            <a:blip r:embed="rId4"/>
            <a:stretch>
              <a:fillRect l="0" t="0" r="0" b="0"/>
            </a:stretch>
          </a:blipFill>
        </p:spPr>
      </p:sp>
      <p:sp>
        <p:nvSpPr>
          <p:cNvPr name="TextBox 4" id="4"/>
          <p:cNvSpPr txBox="true"/>
          <p:nvPr/>
        </p:nvSpPr>
        <p:spPr>
          <a:xfrm rot="0">
            <a:off x="-4032590" y="2950853"/>
            <a:ext cx="13373787"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END USERS</a:t>
            </a:r>
          </a:p>
          <a:p>
            <a:pPr algn="ctr">
              <a:lnSpc>
                <a:spcPts val="9799"/>
              </a:lnSpc>
            </a:pPr>
          </a:p>
        </p:txBody>
      </p:sp>
      <p:sp>
        <p:nvSpPr>
          <p:cNvPr name="TextBox 5" id="5"/>
          <p:cNvSpPr txBox="true"/>
          <p:nvPr/>
        </p:nvSpPr>
        <p:spPr>
          <a:xfrm rot="0">
            <a:off x="481881" y="4589746"/>
            <a:ext cx="13373787" cy="3481705"/>
          </a:xfrm>
          <a:prstGeom prst="rect">
            <a:avLst/>
          </a:prstGeom>
        </p:spPr>
        <p:txBody>
          <a:bodyPr anchor="t" rtlCol="false" tIns="0" lIns="0" bIns="0" rIns="0">
            <a:spAutoFit/>
          </a:bodyPr>
          <a:lstStyle/>
          <a:p>
            <a:pPr algn="just"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E</a:t>
            </a:r>
            <a:r>
              <a:rPr lang="en-US" sz="3499">
                <a:solidFill>
                  <a:srgbClr val="000000"/>
                </a:solidFill>
                <a:latin typeface="Times New Roman"/>
                <a:ea typeface="Times New Roman"/>
                <a:cs typeface="Times New Roman"/>
                <a:sym typeface="Times New Roman"/>
              </a:rPr>
              <a:t>lectric Vehicle owners</a:t>
            </a:r>
          </a:p>
          <a:p>
            <a:pPr algn="just"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First-time EV buyers</a:t>
            </a:r>
          </a:p>
          <a:p>
            <a:pPr algn="just"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Long-distance EV travelers</a:t>
            </a:r>
          </a:p>
          <a:p>
            <a:pPr algn="just"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Fleet managers</a:t>
            </a:r>
          </a:p>
          <a:p>
            <a:pPr algn="just"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Students &amp; researchers studying EV systems</a:t>
            </a:r>
          </a:p>
          <a:p>
            <a:pPr algn="just">
              <a:lnSpc>
                <a:spcPts val="29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10396705" y="5143500"/>
            <a:ext cx="7891295" cy="3531354"/>
          </a:xfrm>
          <a:custGeom>
            <a:avLst/>
            <a:gdLst/>
            <a:ahLst/>
            <a:cxnLst/>
            <a:rect r="r" b="b" t="t" l="l"/>
            <a:pathLst>
              <a:path h="3531354" w="7891295">
                <a:moveTo>
                  <a:pt x="0" y="0"/>
                </a:moveTo>
                <a:lnTo>
                  <a:pt x="7891295" y="0"/>
                </a:lnTo>
                <a:lnTo>
                  <a:pt x="7891295" y="3531354"/>
                </a:lnTo>
                <a:lnTo>
                  <a:pt x="0" y="3531354"/>
                </a:lnTo>
                <a:lnTo>
                  <a:pt x="0" y="0"/>
                </a:lnTo>
                <a:close/>
              </a:path>
            </a:pathLst>
          </a:custGeom>
          <a:blipFill>
            <a:blip r:embed="rId2"/>
            <a:stretch>
              <a:fillRect l="0" t="0" r="0" b="0"/>
            </a:stretch>
          </a:blipFill>
        </p:spPr>
      </p:sp>
      <p:sp>
        <p:nvSpPr>
          <p:cNvPr name="TextBox 3" id="3"/>
          <p:cNvSpPr txBox="true"/>
          <p:nvPr/>
        </p:nvSpPr>
        <p:spPr>
          <a:xfrm rot="0">
            <a:off x="-1979834" y="2151669"/>
            <a:ext cx="13373787"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WOW FACTORS IN PROJECT</a:t>
            </a:r>
          </a:p>
          <a:p>
            <a:pPr algn="ctr">
              <a:lnSpc>
                <a:spcPts val="9799"/>
              </a:lnSpc>
            </a:pPr>
          </a:p>
        </p:txBody>
      </p:sp>
      <p:sp>
        <p:nvSpPr>
          <p:cNvPr name="TextBox 4" id="4"/>
          <p:cNvSpPr txBox="true"/>
          <p:nvPr/>
        </p:nvSpPr>
        <p:spPr>
          <a:xfrm rot="0">
            <a:off x="361528" y="3513817"/>
            <a:ext cx="10035177" cy="61880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All-in-</a:t>
            </a:r>
            <a:r>
              <a:rPr lang="en-US" sz="3499">
                <a:solidFill>
                  <a:srgbClr val="000000"/>
                </a:solidFill>
                <a:latin typeface="Times New Roman"/>
                <a:ea typeface="Times New Roman"/>
                <a:cs typeface="Times New Roman"/>
                <a:sym typeface="Times New Roman"/>
              </a:rPr>
              <a:t>one EV Assistant on a single platform</a:t>
            </a:r>
          </a:p>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EV Recommendation System using similarity analysis</a:t>
            </a:r>
          </a:p>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Location-based charging station search with distance calculation</a:t>
            </a:r>
          </a:p>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Charging Time Estimator for trip planning</a:t>
            </a:r>
          </a:p>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Smart FAQ Chatbot for instant EV knowledge</a:t>
            </a:r>
          </a:p>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Eco-friendly green UI theme</a:t>
            </a:r>
          </a:p>
          <a:p>
            <a:pPr algn="just" marL="755649" indent="-377824" lvl="1">
              <a:lnSpc>
                <a:spcPts val="4899"/>
              </a:lnSpc>
              <a:buFont typeface="Arial"/>
              <a:buChar char="•"/>
            </a:pPr>
            <a:r>
              <a:rPr lang="en-US" sz="3499">
                <a:solidFill>
                  <a:srgbClr val="000000"/>
                </a:solidFill>
                <a:latin typeface="Times New Roman"/>
                <a:ea typeface="Times New Roman"/>
                <a:cs typeface="Times New Roman"/>
                <a:sym typeface="Times New Roman"/>
              </a:rPr>
              <a:t>No complex setup – web-based &amp; interactive</a:t>
            </a:r>
          </a:p>
          <a:p>
            <a:pPr algn="just">
              <a:lnSpc>
                <a:spcPts val="48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1891385" y="3568387"/>
            <a:ext cx="15985536" cy="4455968"/>
          </a:xfrm>
          <a:custGeom>
            <a:avLst/>
            <a:gdLst/>
            <a:ahLst/>
            <a:cxnLst/>
            <a:rect r="r" b="b" t="t" l="l"/>
            <a:pathLst>
              <a:path h="4455968" w="15985536">
                <a:moveTo>
                  <a:pt x="0" y="0"/>
                </a:moveTo>
                <a:lnTo>
                  <a:pt x="15985535" y="0"/>
                </a:lnTo>
                <a:lnTo>
                  <a:pt x="15985535" y="4455968"/>
                </a:lnTo>
                <a:lnTo>
                  <a:pt x="0" y="4455968"/>
                </a:lnTo>
                <a:lnTo>
                  <a:pt x="0" y="0"/>
                </a:lnTo>
                <a:close/>
              </a:path>
            </a:pathLst>
          </a:custGeom>
          <a:blipFill>
            <a:blip r:embed="rId2"/>
            <a:stretch>
              <a:fillRect l="0" t="0" r="0" b="0"/>
            </a:stretch>
          </a:blipFill>
        </p:spPr>
      </p:sp>
      <p:sp>
        <p:nvSpPr>
          <p:cNvPr name="TextBox 3" id="3"/>
          <p:cNvSpPr txBox="true"/>
          <p:nvPr/>
        </p:nvSpPr>
        <p:spPr>
          <a:xfrm rot="0">
            <a:off x="1241056" y="1921605"/>
            <a:ext cx="16369435"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MODELLING/BLOCK DIAGRAM/FLOW OF PROJECT</a:t>
            </a:r>
          </a:p>
          <a:p>
            <a:pPr algn="ctr">
              <a:lnSpc>
                <a:spcPts val="97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FE7"/>
        </a:solidFill>
      </p:bgPr>
    </p:bg>
    <p:spTree>
      <p:nvGrpSpPr>
        <p:cNvPr id="1" name=""/>
        <p:cNvGrpSpPr/>
        <p:nvPr/>
      </p:nvGrpSpPr>
      <p:grpSpPr>
        <a:xfrm>
          <a:off x="0" y="0"/>
          <a:ext cx="0" cy="0"/>
          <a:chOff x="0" y="0"/>
          <a:chExt cx="0" cy="0"/>
        </a:xfrm>
      </p:grpSpPr>
      <p:sp>
        <p:nvSpPr>
          <p:cNvPr name="Freeform 2" id="2"/>
          <p:cNvSpPr/>
          <p:nvPr/>
        </p:nvSpPr>
        <p:spPr>
          <a:xfrm flipH="false" flipV="false" rot="0">
            <a:off x="12529221" y="193420"/>
            <a:ext cx="4401417" cy="4445875"/>
          </a:xfrm>
          <a:custGeom>
            <a:avLst/>
            <a:gdLst/>
            <a:ahLst/>
            <a:cxnLst/>
            <a:rect r="r" b="b" t="t" l="l"/>
            <a:pathLst>
              <a:path h="4445875" w="4401417">
                <a:moveTo>
                  <a:pt x="0" y="0"/>
                </a:moveTo>
                <a:lnTo>
                  <a:pt x="4401417" y="0"/>
                </a:lnTo>
                <a:lnTo>
                  <a:pt x="4401417" y="4445876"/>
                </a:lnTo>
                <a:lnTo>
                  <a:pt x="0" y="4445876"/>
                </a:lnTo>
                <a:lnTo>
                  <a:pt x="0" y="0"/>
                </a:lnTo>
                <a:close/>
              </a:path>
            </a:pathLst>
          </a:custGeom>
          <a:blipFill>
            <a:blip r:embed="rId2"/>
            <a:stretch>
              <a:fillRect l="0" t="0" r="0" b="0"/>
            </a:stretch>
          </a:blipFill>
        </p:spPr>
      </p:sp>
      <p:sp>
        <p:nvSpPr>
          <p:cNvPr name="TextBox 3" id="3"/>
          <p:cNvSpPr txBox="true"/>
          <p:nvPr/>
        </p:nvSpPr>
        <p:spPr>
          <a:xfrm rot="0">
            <a:off x="-4333207" y="409759"/>
            <a:ext cx="16369435" cy="2006599"/>
          </a:xfrm>
          <a:prstGeom prst="rect">
            <a:avLst/>
          </a:prstGeom>
        </p:spPr>
        <p:txBody>
          <a:bodyPr anchor="t" rtlCol="false" tIns="0" lIns="0" bIns="0" rIns="0">
            <a:spAutoFit/>
          </a:bodyPr>
          <a:lstStyle/>
          <a:p>
            <a:pPr algn="ctr">
              <a:lnSpc>
                <a:spcPts val="6300"/>
              </a:lnSpc>
            </a:pPr>
            <a:r>
              <a:rPr lang="en-US" b="true" sz="4500">
                <a:solidFill>
                  <a:srgbClr val="537122"/>
                </a:solidFill>
                <a:latin typeface="Times New Roman Bold"/>
                <a:ea typeface="Times New Roman Bold"/>
                <a:cs typeface="Times New Roman Bold"/>
                <a:sym typeface="Times New Roman Bold"/>
              </a:rPr>
              <a:t>TECHNOLOGY STACK</a:t>
            </a:r>
          </a:p>
          <a:p>
            <a:pPr algn="ctr">
              <a:lnSpc>
                <a:spcPts val="9799"/>
              </a:lnSpc>
            </a:pPr>
          </a:p>
        </p:txBody>
      </p:sp>
      <p:sp>
        <p:nvSpPr>
          <p:cNvPr name="TextBox 4" id="4"/>
          <p:cNvSpPr txBox="true"/>
          <p:nvPr/>
        </p:nvSpPr>
        <p:spPr>
          <a:xfrm rot="0">
            <a:off x="203361" y="1384483"/>
            <a:ext cx="17881278" cy="9000490"/>
          </a:xfrm>
          <a:prstGeom prst="rect">
            <a:avLst/>
          </a:prstGeom>
        </p:spPr>
        <p:txBody>
          <a:bodyPr anchor="t" rtlCol="false" tIns="0" lIns="0" bIns="0" rIns="0">
            <a:spAutoFit/>
          </a:bodyPr>
          <a:lstStyle/>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Front</a:t>
            </a:r>
            <a:r>
              <a:rPr lang="en-US" sz="3499">
                <a:solidFill>
                  <a:srgbClr val="000000"/>
                </a:solidFill>
                <a:latin typeface="Times New Roman"/>
                <a:ea typeface="Times New Roman"/>
                <a:cs typeface="Times New Roman"/>
                <a:sym typeface="Times New Roman"/>
              </a:rPr>
              <a:t>end:</a:t>
            </a:r>
          </a:p>
          <a:p>
            <a:pPr algn="l">
              <a:lnSpc>
                <a:spcPts val="4899"/>
              </a:lnSpc>
            </a:pPr>
            <a:r>
              <a:rPr lang="en-US" sz="3499">
                <a:solidFill>
                  <a:srgbClr val="000000"/>
                </a:solidFill>
                <a:latin typeface="Times New Roman"/>
                <a:ea typeface="Times New Roman"/>
                <a:cs typeface="Times New Roman"/>
                <a:sym typeface="Times New Roman"/>
              </a:rPr>
              <a:t>      -Streamlit – Interactive web interface</a:t>
            </a:r>
          </a:p>
          <a:p>
            <a:pPr algn="l">
              <a:lnSpc>
                <a:spcPts val="4899"/>
              </a:lnSpc>
            </a:pPr>
            <a:r>
              <a:rPr lang="en-US" sz="3499">
                <a:solidFill>
                  <a:srgbClr val="000000"/>
                </a:solidFill>
                <a:latin typeface="Times New Roman"/>
                <a:ea typeface="Times New Roman"/>
                <a:cs typeface="Times New Roman"/>
                <a:sym typeface="Times New Roman"/>
              </a:rPr>
              <a:t>      - HTML &amp; CSS – UI styling and green theme design</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Backend / Logic:</a:t>
            </a:r>
          </a:p>
          <a:p>
            <a:pPr algn="l">
              <a:lnSpc>
                <a:spcPts val="4899"/>
              </a:lnSpc>
            </a:pPr>
            <a:r>
              <a:rPr lang="en-US" sz="3499">
                <a:solidFill>
                  <a:srgbClr val="000000"/>
                </a:solidFill>
                <a:latin typeface="Times New Roman"/>
                <a:ea typeface="Times New Roman"/>
                <a:cs typeface="Times New Roman"/>
                <a:sym typeface="Times New Roman"/>
              </a:rPr>
              <a:t>      - Python – Core application logic</a:t>
            </a:r>
          </a:p>
          <a:p>
            <a:pPr algn="l">
              <a:lnSpc>
                <a:spcPts val="4899"/>
              </a:lnSpc>
            </a:pPr>
            <a:r>
              <a:rPr lang="en-US" sz="3499">
                <a:solidFill>
                  <a:srgbClr val="000000"/>
                </a:solidFill>
                <a:latin typeface="Times New Roman"/>
                <a:ea typeface="Times New Roman"/>
                <a:cs typeface="Times New Roman"/>
                <a:sym typeface="Times New Roman"/>
              </a:rPr>
              <a:t>      - NumPy – Numerical computations</a:t>
            </a:r>
          </a:p>
          <a:p>
            <a:pPr algn="l">
              <a:lnSpc>
                <a:spcPts val="4899"/>
              </a:lnSpc>
            </a:pPr>
            <a:r>
              <a:rPr lang="en-US" sz="3499">
                <a:solidFill>
                  <a:srgbClr val="000000"/>
                </a:solidFill>
                <a:latin typeface="Times New Roman"/>
                <a:ea typeface="Times New Roman"/>
                <a:cs typeface="Times New Roman"/>
                <a:sym typeface="Times New Roman"/>
              </a:rPr>
              <a:t>      - Pandas – Data loading and preprocessing</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Machine Learning</a:t>
            </a:r>
          </a:p>
          <a:p>
            <a:pPr algn="l">
              <a:lnSpc>
                <a:spcPts val="4899"/>
              </a:lnSpc>
            </a:pPr>
            <a:r>
              <a:rPr lang="en-US" sz="3499">
                <a:solidFill>
                  <a:srgbClr val="000000"/>
                </a:solidFill>
                <a:latin typeface="Times New Roman"/>
                <a:ea typeface="Times New Roman"/>
                <a:cs typeface="Times New Roman"/>
                <a:sym typeface="Times New Roman"/>
              </a:rPr>
              <a:t>        - Scikit-learn</a:t>
            </a:r>
          </a:p>
          <a:p>
            <a:pPr algn="l">
              <a:lnSpc>
                <a:spcPts val="4899"/>
              </a:lnSpc>
            </a:pPr>
            <a:r>
              <a:rPr lang="en-US" sz="3499">
                <a:solidFill>
                  <a:srgbClr val="000000"/>
                </a:solidFill>
                <a:latin typeface="Times New Roman"/>
                <a:ea typeface="Times New Roman"/>
                <a:cs typeface="Times New Roman"/>
                <a:sym typeface="Times New Roman"/>
              </a:rPr>
              <a:t>        - KNN (Nearest Neighbors) – EV recommendation &amp; charging station search</a:t>
            </a:r>
          </a:p>
          <a:p>
            <a:pPr algn="l">
              <a:lnSpc>
                <a:spcPts val="4899"/>
              </a:lnSpc>
            </a:pPr>
            <a:r>
              <a:rPr lang="en-US" sz="3499">
                <a:solidFill>
                  <a:srgbClr val="000000"/>
                </a:solidFill>
                <a:latin typeface="Times New Roman"/>
                <a:ea typeface="Times New Roman"/>
                <a:cs typeface="Times New Roman"/>
                <a:sym typeface="Times New Roman"/>
              </a:rPr>
              <a:t>        - Distance calculations (Haversine metric)</a:t>
            </a:r>
          </a:p>
          <a:p>
            <a:pPr algn="l" marL="755642" indent="-377821" lvl="1">
              <a:lnSpc>
                <a:spcPts val="4899"/>
              </a:lnSpc>
              <a:buFont typeface="Arial"/>
              <a:buChar char="•"/>
            </a:pPr>
            <a:r>
              <a:rPr lang="en-US" sz="3499">
                <a:solidFill>
                  <a:srgbClr val="000000"/>
                </a:solidFill>
                <a:latin typeface="Times New Roman"/>
                <a:ea typeface="Times New Roman"/>
                <a:cs typeface="Times New Roman"/>
                <a:sym typeface="Times New Roman"/>
              </a:rPr>
              <a:t>Data Sources</a:t>
            </a:r>
          </a:p>
          <a:p>
            <a:pPr algn="l">
              <a:lnSpc>
                <a:spcPts val="4899"/>
              </a:lnSpc>
            </a:pPr>
            <a:r>
              <a:rPr lang="en-US" sz="3499">
                <a:solidFill>
                  <a:srgbClr val="000000"/>
                </a:solidFill>
                <a:latin typeface="Times New Roman"/>
                <a:ea typeface="Times New Roman"/>
                <a:cs typeface="Times New Roman"/>
                <a:sym typeface="Times New Roman"/>
              </a:rPr>
              <a:t>    - CSV files – EV car data &amp; charging station data</a:t>
            </a:r>
          </a:p>
          <a:p>
            <a:pPr algn="l">
              <a:lnSpc>
                <a:spcPts val="4899"/>
              </a:lnSpc>
            </a:pPr>
            <a:r>
              <a:rPr lang="en-US" sz="3499">
                <a:solidFill>
                  <a:srgbClr val="000000"/>
                </a:solidFill>
                <a:latin typeface="Times New Roman"/>
                <a:ea typeface="Times New Roman"/>
                <a:cs typeface="Times New Roman"/>
                <a:sym typeface="Times New Roman"/>
              </a:rPr>
              <a:t>    </a:t>
            </a:r>
            <a:r>
              <a:rPr lang="en-US" sz="3499">
                <a:solidFill>
                  <a:srgbClr val="000000"/>
                </a:solidFill>
                <a:latin typeface="Times New Roman"/>
                <a:ea typeface="Times New Roman"/>
                <a:cs typeface="Times New Roman"/>
                <a:sym typeface="Times New Roman"/>
              </a:rPr>
              <a:t>- JSON files – EV FAQ dataset</a:t>
            </a:r>
          </a:p>
          <a:p>
            <a:pPr algn="ctr">
              <a:lnSpc>
                <a:spcPts val="25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DAHAnEZ5Xv4</dc:identifier>
  <dcterms:modified xsi:type="dcterms:W3CDTF">2011-08-01T06:04:30Z</dcterms:modified>
  <cp:revision>1</cp:revision>
  <dc:title>Team Lead : Sejal C. Shirsath Team Member : Chaitali R. Mahajan Team Member : Mohini R. Tupe Mentor Name : Prof. Sagar Yadav Sir College Name : PES’s Modern College of Engineering, Pune</dc:title>
</cp:coreProperties>
</file>